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3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23.jpeg" ContentType="image/jpeg"/>
  <Override PartName="/ppt/media/image9.jpeg" ContentType="image/jpeg"/>
  <Override PartName="/ppt/media/image10.png" ContentType="image/png"/>
  <Override PartName="/ppt/media/image11.jpeg" ContentType="image/jpeg"/>
  <Override PartName="/ppt/media/image12.png" ContentType="image/png"/>
  <Override PartName="/ppt/media/image33.gif" ContentType="image/gif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4.png" ContentType="image/png"/>
  <Override PartName="/ppt/media/image25.png" ContentType="image/png"/>
  <Override PartName="/ppt/media/image36.jpeg" ContentType="image/jpe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4.png" ContentType="image/png"/>
  <Override PartName="/ppt/media/image37.jpeg" ContentType="image/jpeg"/>
  <Override PartName="/ppt/media/image38.jpeg" ContentType="image/jpeg"/>
  <Override PartName="/ppt/media/image39.jpeg" ContentType="image/jpeg"/>
  <Override PartName="/ppt/media/image4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FB1D67-20E5-4BAD-BCD2-04272449C4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434D1F-B68B-4B03-9794-1B2E0466EA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5FC1B8-C5A4-4F5B-8BC8-5DD29BC1CB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A7E8B6-FDFA-44F9-9A37-D21206EA7C4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D57AEC-DF00-40BB-A234-0CFE38EF0E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C37E8F-E4DB-438D-8642-75E358AD71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130AEEE-7AEB-439C-9052-793D219603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B60F55C-BCE4-462D-B608-B872FFE02B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6E2A02-CC33-488A-BF66-C2FF1729F0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1CBC5C2-07DB-49E5-AD1C-B58E5D6386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6E5712-E988-4973-8888-781B140E7E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6E91A9-0A96-4EA9-8325-21A3734772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D96999-A0B6-42DC-9346-BD355BE9B9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677470-CC26-4B89-824D-139A8FD7AE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012225-CA7A-44A4-8C85-C955DDDCF5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CE6848-2F32-4F1F-8EA2-7268C9458B0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138FF86-2A17-45FC-8D0C-71BBD72482A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A37BB3-427B-4689-B7C3-14F23AFF18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6038D4-2234-4372-BBE3-6B9BBB1733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297CF9-B4DD-4BEF-92F2-61C73A8775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006F5C-3FBE-4AFA-9EAF-062A9C0C50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0C1AC4-7185-4D6A-B677-6A911FCE02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4F9846-46FB-4371-8767-6B5296BE54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85A446-7117-4D15-88FA-1DCA185827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DB49DC-B769-4831-8BD8-DEE1BAD33EB6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2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5E1CD59-6171-4D41-BF20-EEAB99197FE6}" type="slidenum">
              <a:rPr b="0" lang="es-ES" sz="1200" spc="-1" strike="noStrike">
                <a:solidFill>
                  <a:schemeClr val="lt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R2mC-NUAmMk" TargetMode="External"/><Relationship Id="rId2" Type="http://schemas.openxmlformats.org/officeDocument/2006/relationships/image" Target="../media/image33.gif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hyperlink" Target="https://www.youtube.com/watch?v=Jky9I1ihAkg" TargetMode="External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hyperlink" Target="https://arstechnica.com/cars/2017/09/ntsb-teslas-autopilot-ux-a-major-role-in-fatal-model-s-crash/" TargetMode="External"/><Relationship Id="rId3" Type="http://schemas.openxmlformats.org/officeDocument/2006/relationships/image" Target="../media/image39.jpeg"/><Relationship Id="rId4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hyperlink" Target="https://www.youtube.com/watch?v=epyWW2e43UU" TargetMode="External"/><Relationship Id="rId6" Type="http://schemas.openxmlformats.org/officeDocument/2006/relationships/hyperlink" Target="https://www.youtube.com/watch?v=dj5M4s-cdAw" TargetMode="External"/><Relationship Id="rId7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2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2.png"/><Relationship Id="rId17" Type="http://schemas.openxmlformats.org/officeDocument/2006/relationships/image" Target="../media/image12.png"/><Relationship Id="rId18" Type="http://schemas.openxmlformats.org/officeDocument/2006/relationships/image" Target="../media/image16.png"/><Relationship Id="rId19" Type="http://schemas.openxmlformats.org/officeDocument/2006/relationships/image" Target="../media/image16.png"/><Relationship Id="rId20" Type="http://schemas.openxmlformats.org/officeDocument/2006/relationships/image" Target="../media/image17.png"/><Relationship Id="rId21" Type="http://schemas.openxmlformats.org/officeDocument/2006/relationships/image" Target="../media/image17.png"/><Relationship Id="rId22" Type="http://schemas.openxmlformats.org/officeDocument/2006/relationships/image" Target="../media/image17.png"/><Relationship Id="rId23" Type="http://schemas.openxmlformats.org/officeDocument/2006/relationships/image" Target="../media/image12.png"/><Relationship Id="rId24" Type="http://schemas.openxmlformats.org/officeDocument/2006/relationships/image" Target="../media/image13.png"/><Relationship Id="rId25" Type="http://schemas.openxmlformats.org/officeDocument/2006/relationships/image" Target="../media/image13.png"/><Relationship Id="rId26" Type="http://schemas.openxmlformats.org/officeDocument/2006/relationships/image" Target="../media/image13.png"/><Relationship Id="rId27" Type="http://schemas.openxmlformats.org/officeDocument/2006/relationships/image" Target="../media/image18.png"/><Relationship Id="rId28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60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Data Science Bootcamp</a:t>
            </a:r>
            <a:endParaRPr b="0" lang="en-US" sz="2400" spc="-1" strike="noStrike"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The Bridge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4" name="Google Shape;86;p1" descr="Events organizados por The Bridge | Digital Talent Accelerator | Eventbrite"/>
          <p:cNvPicPr/>
          <p:nvPr/>
        </p:nvPicPr>
        <p:blipFill>
          <a:blip r:embed="rId1"/>
          <a:stretch/>
        </p:blipFill>
        <p:spPr>
          <a:xfrm>
            <a:off x="10630080" y="5505480"/>
            <a:ext cx="823680" cy="82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Supervisado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Datos etiquetados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Google Shape;211;p10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Google Shape;212;p10"/>
          <p:cNvSpPr/>
          <p:nvPr/>
        </p:nvSpPr>
        <p:spPr>
          <a:xfrm>
            <a:off x="7182000" y="1762200"/>
            <a:ext cx="4678200" cy="24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Necesitamos una serie de datos (</a:t>
            </a:r>
            <a:r>
              <a:rPr b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features</a:t>
            </a: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), que definen nuestra variable objetivo (</a:t>
            </a:r>
            <a:r>
              <a:rPr b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target</a:t>
            </a: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75" name="Google Shape;213;p10" descr="Supervised Learning. In machine learning, Supervised… | by Jorge Leonel |  Medium"/>
          <p:cNvPicPr/>
          <p:nvPr/>
        </p:nvPicPr>
        <p:blipFill>
          <a:blip r:embed="rId1"/>
          <a:stretch/>
        </p:blipFill>
        <p:spPr>
          <a:xfrm>
            <a:off x="716760" y="1762200"/>
            <a:ext cx="6223680" cy="459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No supervisado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Datos sin etiquetar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Google Shape;220;p11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Google Shape;221;p11" descr="Unsupervised Machine Learning Example in Keras | by Andrej Baranovskij |  Towards Data Science"/>
          <p:cNvPicPr/>
          <p:nvPr/>
        </p:nvPicPr>
        <p:blipFill>
          <a:blip r:embed="rId1"/>
          <a:stretch/>
        </p:blipFill>
        <p:spPr>
          <a:xfrm>
            <a:off x="716760" y="1768320"/>
            <a:ext cx="6359040" cy="449028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222;p11"/>
          <p:cNvSpPr/>
          <p:nvPr/>
        </p:nvSpPr>
        <p:spPr>
          <a:xfrm>
            <a:off x="7386120" y="1762200"/>
            <a:ext cx="437616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En este caso no tengo los datos etiquetados. NO hay una variable a predecir.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Tengo una serie de imágenes de perros y gatos, pero en ningún metadato tengo identificado qué hay en cada imagen.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Es el propio algoritmo el que detecta patrones (tamaño, color de pelo, orejas…) y separa en grupos los datos.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227;p12" descr="What's the Difference Between AI, Machine Learning, and Deep Learning? |  Oracle Big Data Blog"/>
          <p:cNvPicPr/>
          <p:nvPr/>
        </p:nvPicPr>
        <p:blipFill>
          <a:blip r:embed="rId1"/>
          <a:srcRect l="7174" t="25691" r="7248" b="9026"/>
          <a:stretch/>
        </p:blipFill>
        <p:spPr>
          <a:xfrm>
            <a:off x="5492520" y="2892960"/>
            <a:ext cx="5984640" cy="2606040"/>
          </a:xfrm>
          <a:prstGeom prst="rect">
            <a:avLst/>
          </a:prstGeom>
          <a:ln w="0">
            <a:noFill/>
          </a:ln>
        </p:spPr>
      </p:pic>
      <p:pic>
        <p:nvPicPr>
          <p:cNvPr id="182" name="Google Shape;228;p12" descr="Is Programming knowledge Required to Pursue Data Science? | Blog"/>
          <p:cNvPicPr/>
          <p:nvPr/>
        </p:nvPicPr>
        <p:blipFill>
          <a:blip r:embed="rId2"/>
          <a:stretch/>
        </p:blipFill>
        <p:spPr>
          <a:xfrm>
            <a:off x="1710000" y="2295000"/>
            <a:ext cx="3495960" cy="360648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229;p12"/>
          <p:cNvSpPr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¿Dónde situamos ML?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Subcampo de la Inteligencia Artificial (IA)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Google Shape;231;p12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Google Shape;232;p12" descr="Jackie Chan GIF - JackieChan Meme What - Descubre &amp; Comparte GIFs"/>
          <p:cNvPicPr/>
          <p:nvPr/>
        </p:nvPicPr>
        <p:blipFill>
          <a:blip r:embed="rId3"/>
          <a:stretch/>
        </p:blipFill>
        <p:spPr>
          <a:xfrm>
            <a:off x="3852360" y="2513520"/>
            <a:ext cx="4704840" cy="283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237;p14"/>
          <p:cNvSpPr/>
          <p:nvPr/>
        </p:nvSpPr>
        <p:spPr>
          <a:xfrm>
            <a:off x="3822840" y="0"/>
            <a:ext cx="4473720" cy="6857640"/>
          </a:xfrm>
          <a:prstGeom prst="rect">
            <a:avLst/>
          </a:prstGeom>
          <a:solidFill>
            <a:srgbClr val="7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03200" y="527040"/>
            <a:ext cx="2984040" cy="1225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Google Shape;239;p14"/>
          <p:cNvSpPr/>
          <p:nvPr/>
        </p:nvSpPr>
        <p:spPr>
          <a:xfrm>
            <a:off x="363600" y="1628640"/>
            <a:ext cx="312048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“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 es el subcampo de las ciencias de la computación y una rama de la Inteligencia Artificial, cuyo objetivo es simular el </a:t>
            </a:r>
            <a:r>
              <a:rPr b="1" i="1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aprendizaje automático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, gracias a modelos matemáticos, que nos sirven para </a:t>
            </a:r>
            <a:r>
              <a:rPr b="1" i="1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detectar patrones en los datos y realizar predicciones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”</a:t>
            </a:r>
            <a:endParaRPr b="0" lang="en-US" sz="1400" spc="-1" strike="noStrike">
              <a:latin typeface="Arial"/>
            </a:endParaRPr>
          </a:p>
        </p:txBody>
      </p:sp>
      <p:cxnSp>
        <p:nvCxnSpPr>
          <p:cNvPr id="190" name="Google Shape;240;p14"/>
          <p:cNvCxnSpPr/>
          <p:nvPr/>
        </p:nvCxnSpPr>
        <p:spPr>
          <a:xfrm>
            <a:off x="1895400" y="3686040"/>
            <a:ext cx="360" cy="1324440"/>
          </a:xfrm>
          <a:prstGeom prst="straightConnector1">
            <a:avLst/>
          </a:prstGeom>
          <a:ln w="28575">
            <a:solidFill>
              <a:srgbClr val="ffffff"/>
            </a:solidFill>
            <a:miter/>
            <a:tailEnd len="med" type="triangle" w="med"/>
          </a:ln>
        </p:spPr>
      </p:cxnSp>
      <p:sp>
        <p:nvSpPr>
          <p:cNvPr id="191" name="Google Shape;241;p14"/>
          <p:cNvSpPr/>
          <p:nvPr/>
        </p:nvSpPr>
        <p:spPr>
          <a:xfrm>
            <a:off x="439560" y="5216760"/>
            <a:ext cx="291096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Algoritmos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Supervisados, no supervisados…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2" name="Google Shape;242;p14"/>
          <p:cNvSpPr/>
          <p:nvPr/>
        </p:nvSpPr>
        <p:spPr>
          <a:xfrm>
            <a:off x="4498920" y="527040"/>
            <a:ext cx="2984040" cy="12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Deep Learning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3" name="Google Shape;243;p14"/>
          <p:cNvSpPr/>
          <p:nvPr/>
        </p:nvSpPr>
        <p:spPr>
          <a:xfrm>
            <a:off x="4251600" y="1623960"/>
            <a:ext cx="3616200" cy="26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“</a:t>
            </a:r>
            <a:r>
              <a:rPr b="1" i="1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Algoritmo de ML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La visión artificial es una de las áreas donde el Deep Learning proporciona una mejora considerable en comparación con algoritmos más tradicionales”</a:t>
            </a:r>
            <a:endParaRPr b="0" lang="en-US" sz="1400" spc="-1" strike="noStrike">
              <a:latin typeface="Arial"/>
            </a:endParaRPr>
          </a:p>
        </p:txBody>
      </p:sp>
      <p:cxnSp>
        <p:nvCxnSpPr>
          <p:cNvPr id="194" name="Google Shape;244;p14"/>
          <p:cNvCxnSpPr/>
          <p:nvPr/>
        </p:nvCxnSpPr>
        <p:spPr>
          <a:xfrm>
            <a:off x="2904840" y="5613840"/>
            <a:ext cx="1114920" cy="360"/>
          </a:xfrm>
          <a:prstGeom prst="straightConnector1">
            <a:avLst/>
          </a:prstGeom>
          <a:ln w="28575">
            <a:solidFill>
              <a:srgbClr val="ffffff"/>
            </a:solidFill>
            <a:miter/>
            <a:tailEnd len="med" type="triangle" w="med"/>
          </a:ln>
        </p:spPr>
      </p:cxnSp>
      <p:sp>
        <p:nvSpPr>
          <p:cNvPr id="195" name="Google Shape;245;p14"/>
          <p:cNvSpPr/>
          <p:nvPr/>
        </p:nvSpPr>
        <p:spPr>
          <a:xfrm>
            <a:off x="8804160" y="527040"/>
            <a:ext cx="2984040" cy="12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Inteligencia Artificial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6" name="Google Shape;246;p14"/>
          <p:cNvSpPr/>
          <p:nvPr/>
        </p:nvSpPr>
        <p:spPr>
          <a:xfrm>
            <a:off x="8804160" y="1623960"/>
            <a:ext cx="298404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“</a:t>
            </a: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Conjunto de algoritmos de Machine Learning que tienen como objetivo imitar los comportamientos cognitivos del ser humano”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7" name="Google Shape;247;p14" descr="Deep Learning with Python"/>
          <p:cNvPicPr/>
          <p:nvPr/>
        </p:nvPicPr>
        <p:blipFill>
          <a:blip r:embed="rId1"/>
          <a:stretch/>
        </p:blipFill>
        <p:spPr>
          <a:xfrm>
            <a:off x="4357800" y="4749480"/>
            <a:ext cx="3247200" cy="172908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48;p14" descr="Imagen que contiene dibujo, tabla&#10;&#10;Descripción generada automáticamente"/>
          <p:cNvPicPr/>
          <p:nvPr/>
        </p:nvPicPr>
        <p:blipFill>
          <a:blip r:embed="rId2"/>
          <a:stretch/>
        </p:blipFill>
        <p:spPr>
          <a:xfrm>
            <a:off x="8580960" y="5658840"/>
            <a:ext cx="631800" cy="631800"/>
          </a:xfrm>
          <a:prstGeom prst="rect">
            <a:avLst/>
          </a:prstGeom>
          <a:ln w="0">
            <a:noFill/>
          </a:ln>
        </p:spPr>
      </p:pic>
      <p:pic>
        <p:nvPicPr>
          <p:cNvPr id="199" name="Google Shape;249;p14" descr="Icono&#10;&#10;Descripción generada automáticamente"/>
          <p:cNvPicPr/>
          <p:nvPr/>
        </p:nvPicPr>
        <p:blipFill>
          <a:blip r:embed="rId3"/>
          <a:stretch/>
        </p:blipFill>
        <p:spPr>
          <a:xfrm>
            <a:off x="11461680" y="5826960"/>
            <a:ext cx="439560" cy="439560"/>
          </a:xfrm>
          <a:prstGeom prst="rect">
            <a:avLst/>
          </a:prstGeom>
          <a:ln w="0">
            <a:noFill/>
          </a:ln>
        </p:spPr>
      </p:pic>
      <p:pic>
        <p:nvPicPr>
          <p:cNvPr id="200" name="Google Shape;250;p14" descr="Imagen que contiene dibujo&#10;&#10;Descripción generada automáticamente"/>
          <p:cNvPicPr/>
          <p:nvPr/>
        </p:nvPicPr>
        <p:blipFill>
          <a:blip r:embed="rId4"/>
          <a:stretch/>
        </p:blipFill>
        <p:spPr>
          <a:xfrm>
            <a:off x="10352160" y="5793480"/>
            <a:ext cx="528480" cy="528480"/>
          </a:xfrm>
          <a:prstGeom prst="rect">
            <a:avLst/>
          </a:prstGeom>
          <a:ln w="0">
            <a:noFill/>
          </a:ln>
        </p:spPr>
      </p:pic>
      <p:sp>
        <p:nvSpPr>
          <p:cNvPr id="201" name="Google Shape;251;p14"/>
          <p:cNvSpPr/>
          <p:nvPr/>
        </p:nvSpPr>
        <p:spPr>
          <a:xfrm>
            <a:off x="8296560" y="6330960"/>
            <a:ext cx="11257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Reconocimiento imágenes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2" name="Google Shape;252;p14"/>
          <p:cNvSpPr/>
          <p:nvPr/>
        </p:nvSpPr>
        <p:spPr>
          <a:xfrm>
            <a:off x="10226520" y="6324120"/>
            <a:ext cx="948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Reproducción de voz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3" name="Google Shape;253;p14"/>
          <p:cNvSpPr/>
          <p:nvPr/>
        </p:nvSpPr>
        <p:spPr>
          <a:xfrm>
            <a:off x="11139480" y="6322320"/>
            <a:ext cx="1090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Reconocimiento habla y sonidos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4" name="Google Shape;254;p14" descr="Icono&#10;&#10;Descripción generada automáticamente"/>
          <p:cNvPicPr/>
          <p:nvPr/>
        </p:nvPicPr>
        <p:blipFill>
          <a:blip r:embed="rId5"/>
          <a:stretch/>
        </p:blipFill>
        <p:spPr>
          <a:xfrm>
            <a:off x="9528120" y="5819040"/>
            <a:ext cx="528480" cy="528480"/>
          </a:xfrm>
          <a:prstGeom prst="rect">
            <a:avLst/>
          </a:prstGeom>
          <a:ln w="0">
            <a:noFill/>
          </a:ln>
        </p:spPr>
      </p:pic>
      <p:sp>
        <p:nvSpPr>
          <p:cNvPr id="205" name="Google Shape;255;p14"/>
          <p:cNvSpPr/>
          <p:nvPr/>
        </p:nvSpPr>
        <p:spPr>
          <a:xfrm>
            <a:off x="9419040" y="6330960"/>
            <a:ext cx="7264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Lectura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Escritura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6" name="Google Shape;256;p14" descr="Icono&#10;&#10;Descripción generada automáticamente"/>
          <p:cNvPicPr/>
          <p:nvPr/>
        </p:nvPicPr>
        <p:blipFill>
          <a:blip r:embed="rId6"/>
          <a:stretch/>
        </p:blipFill>
        <p:spPr>
          <a:xfrm>
            <a:off x="8713080" y="2978280"/>
            <a:ext cx="1496520" cy="149652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257;p14"/>
          <p:cNvSpPr/>
          <p:nvPr/>
        </p:nvSpPr>
        <p:spPr>
          <a:xfrm>
            <a:off x="8720640" y="4489560"/>
            <a:ext cx="1496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Chatbots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Asistentes virtuales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8" name="Google Shape;258;p14" descr="Imagen que contiene dibujo&#10;&#10;Descripción generada automáticamente"/>
          <p:cNvPicPr/>
          <p:nvPr/>
        </p:nvPicPr>
        <p:blipFill>
          <a:blip r:embed="rId7"/>
          <a:stretch/>
        </p:blipFill>
        <p:spPr>
          <a:xfrm>
            <a:off x="10554120" y="3192480"/>
            <a:ext cx="1127160" cy="1127160"/>
          </a:xfrm>
          <a:prstGeom prst="rect">
            <a:avLst/>
          </a:prstGeom>
          <a:ln w="0">
            <a:noFill/>
          </a:ln>
        </p:spPr>
      </p:pic>
      <p:sp>
        <p:nvSpPr>
          <p:cNvPr id="209" name="Google Shape;259;p14"/>
          <p:cNvSpPr/>
          <p:nvPr/>
        </p:nvSpPr>
        <p:spPr>
          <a:xfrm>
            <a:off x="10501920" y="4496760"/>
            <a:ext cx="134712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Coches inteligentes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64;p15" descr="Skyscanner Chatbot — ChatbotGuide.org"/>
          <p:cNvPicPr/>
          <p:nvPr/>
        </p:nvPicPr>
        <p:blipFill>
          <a:blip r:embed="rId1"/>
          <a:stretch/>
        </p:blipFill>
        <p:spPr>
          <a:xfrm>
            <a:off x="2654640" y="1923840"/>
            <a:ext cx="6427440" cy="365040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265;p15"/>
          <p:cNvSpPr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Ejemplos de IA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Chatbots y asistentes virtuales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Google Shape;267;p15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72;p16"/>
          <p:cNvSpPr/>
          <p:nvPr/>
        </p:nvSpPr>
        <p:spPr>
          <a:xfrm>
            <a:off x="523800" y="6123600"/>
            <a:ext cx="33289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1"/>
              </a:rPr>
              <a:t>Microsoft disabled people video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Google Shape;273;p16"/>
          <p:cNvSpPr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Ejemplos de IA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Computer Vision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Google Shape;275;p16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Google Shape;276;p16" descr="GitHub - StevieG47/Matlab-ComputerVision: Car Tracking, Lane Detection,  Traffic Sign Recognition, Homography, Color Segmentation, Visual Odometry"/>
          <p:cNvPicPr/>
          <p:nvPr/>
        </p:nvPicPr>
        <p:blipFill>
          <a:blip r:embed="rId2"/>
          <a:stretch/>
        </p:blipFill>
        <p:spPr>
          <a:xfrm>
            <a:off x="6095880" y="2003400"/>
            <a:ext cx="5074560" cy="345960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277;p16" descr="Show Facebook Computer Vision Tags Chrome Extension – Bram.us"/>
          <p:cNvPicPr/>
          <p:nvPr/>
        </p:nvPicPr>
        <p:blipFill>
          <a:blip r:embed="rId3"/>
          <a:stretch/>
        </p:blipFill>
        <p:spPr>
          <a:xfrm>
            <a:off x="716760" y="2780640"/>
            <a:ext cx="4957560" cy="268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82;p17"/>
          <p:cNvSpPr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Ejemplos de IA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Robots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Google Shape;284;p17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Google Shape;285;p17" descr="Sophia, el primer robot con ciudadanía - CRIPTO TENDENCIA"/>
          <p:cNvPicPr/>
          <p:nvPr/>
        </p:nvPicPr>
        <p:blipFill>
          <a:blip r:embed="rId1"/>
          <a:stretch/>
        </p:blipFill>
        <p:spPr>
          <a:xfrm>
            <a:off x="1608120" y="2432520"/>
            <a:ext cx="4366080" cy="2912040"/>
          </a:xfrm>
          <a:prstGeom prst="rect">
            <a:avLst/>
          </a:prstGeom>
          <a:ln w="0">
            <a:noFill/>
          </a:ln>
        </p:spPr>
      </p:pic>
      <p:sp>
        <p:nvSpPr>
          <p:cNvPr id="224" name="Google Shape;286;p17"/>
          <p:cNvSpPr/>
          <p:nvPr/>
        </p:nvSpPr>
        <p:spPr>
          <a:xfrm>
            <a:off x="2255040" y="5532480"/>
            <a:ext cx="2689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chemeClr val="lt1"/>
                </a:solidFill>
                <a:latin typeface="Calibri"/>
                <a:ea typeface="Calibri"/>
              </a:rPr>
              <a:t>Sophia Robot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Google Shape;287;p17"/>
          <p:cNvSpPr/>
          <p:nvPr/>
        </p:nvSpPr>
        <p:spPr>
          <a:xfrm>
            <a:off x="8220600" y="5532480"/>
            <a:ext cx="2689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chemeClr val="lt1"/>
                </a:solidFill>
                <a:latin typeface="Calibri"/>
                <a:ea typeface="Calibri"/>
              </a:rPr>
              <a:t>Handle Robot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6" name="Google Shape;288;p17" descr="Handle', el sorprendente robot de Boston Dynamics que salta y mantiene el  equilibrio con sólo dos ruedas"/>
          <p:cNvPicPr/>
          <p:nvPr/>
        </p:nvPicPr>
        <p:blipFill>
          <a:blip r:embed="rId2"/>
          <a:stretch/>
        </p:blipFill>
        <p:spPr>
          <a:xfrm>
            <a:off x="6729120" y="2513880"/>
            <a:ext cx="4669920" cy="2830680"/>
          </a:xfrm>
          <a:prstGeom prst="rect">
            <a:avLst/>
          </a:prstGeom>
          <a:ln w="0">
            <a:noFill/>
          </a:ln>
        </p:spPr>
      </p:pic>
      <p:sp>
        <p:nvSpPr>
          <p:cNvPr id="227" name="Google Shape;289;p17"/>
          <p:cNvSpPr/>
          <p:nvPr/>
        </p:nvSpPr>
        <p:spPr>
          <a:xfrm>
            <a:off x="426240" y="6271920"/>
            <a:ext cx="365724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2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3"/>
              </a:rPr>
              <a:t>Robots más avanzados en 2020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94;p18"/>
          <p:cNvSpPr/>
          <p:nvPr/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Tecnología que acaba de nacer…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9" name="Google Shape;295;p18" descr="Hacer Meme de Bender"/>
          <p:cNvPicPr/>
          <p:nvPr/>
        </p:nvPicPr>
        <p:blipFill>
          <a:blip r:embed="rId1"/>
          <a:stretch/>
        </p:blipFill>
        <p:spPr>
          <a:xfrm>
            <a:off x="3376800" y="1899000"/>
            <a:ext cx="5438160" cy="408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300;p19" descr="NTSB: Tesla's Autopilot UX a “major role” in fatal Model S crash [Updated]  | Ars Technica"/>
          <p:cNvPicPr/>
          <p:nvPr/>
        </p:nvPicPr>
        <p:blipFill>
          <a:blip r:embed="rId1"/>
          <a:stretch/>
        </p:blipFill>
        <p:spPr>
          <a:xfrm>
            <a:off x="831960" y="2322000"/>
            <a:ext cx="5039640" cy="2908440"/>
          </a:xfrm>
          <a:prstGeom prst="rect">
            <a:avLst/>
          </a:prstGeom>
          <a:ln w="0">
            <a:noFill/>
          </a:ln>
        </p:spPr>
      </p:pic>
      <p:sp>
        <p:nvSpPr>
          <p:cNvPr id="231" name="Google Shape;301;p19"/>
          <p:cNvSpPr/>
          <p:nvPr/>
        </p:nvSpPr>
        <p:spPr>
          <a:xfrm>
            <a:off x="1344600" y="5531400"/>
            <a:ext cx="334332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2"/>
              </a:rPr>
              <a:t>Tesla’s Autopilot UX a “major role” in fatal Model S crash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232" name="Google Shape;302;p19" descr="Twitter taught Microsoft's AI chatbot to be a racist asshole in less than a  day - The Verge"/>
          <p:cNvPicPr/>
          <p:nvPr/>
        </p:nvPicPr>
        <p:blipFill>
          <a:blip r:embed="rId3"/>
          <a:stretch/>
        </p:blipFill>
        <p:spPr>
          <a:xfrm>
            <a:off x="6836400" y="2904480"/>
            <a:ext cx="4743000" cy="2325960"/>
          </a:xfrm>
          <a:prstGeom prst="rect">
            <a:avLst/>
          </a:prstGeom>
          <a:ln w="0">
            <a:noFill/>
          </a:ln>
        </p:spPr>
      </p:pic>
      <p:sp>
        <p:nvSpPr>
          <p:cNvPr id="233" name="Google Shape;303;p19"/>
          <p:cNvSpPr/>
          <p:nvPr/>
        </p:nvSpPr>
        <p:spPr>
          <a:xfrm>
            <a:off x="7376400" y="5531400"/>
            <a:ext cx="36626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4"/>
              </a:rPr>
              <a:t>Twitter taught Microsoft’s AI chatbot to be a racist asshole in less than a day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Google Shape;304;p19"/>
          <p:cNvSpPr/>
          <p:nvPr/>
        </p:nvSpPr>
        <p:spPr>
          <a:xfrm>
            <a:off x="381600" y="6269760"/>
            <a:ext cx="236988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5"/>
              </a:rPr>
              <a:t>Amazon Alexa fail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5" name="Google Shape;305;p19"/>
          <p:cNvSpPr/>
          <p:nvPr/>
        </p:nvSpPr>
        <p:spPr>
          <a:xfrm>
            <a:off x="10134000" y="6269760"/>
            <a:ext cx="1810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 u="sng">
                <a:solidFill>
                  <a:schemeClr val="lt1"/>
                </a:solidFill>
                <a:uFillTx/>
                <a:latin typeface="Calibri"/>
                <a:ea typeface="Calibri"/>
                <a:hlinkClick r:id="rId6"/>
              </a:rPr>
              <a:t>El equipo 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310;p20" descr=""/>
          <p:cNvPicPr/>
          <p:nvPr/>
        </p:nvPicPr>
        <p:blipFill>
          <a:blip r:embed="rId1"/>
          <a:stretch/>
        </p:blipFill>
        <p:spPr>
          <a:xfrm>
            <a:off x="2459520" y="1902240"/>
            <a:ext cx="7272720" cy="4096800"/>
          </a:xfrm>
          <a:prstGeom prst="rect">
            <a:avLst/>
          </a:prstGeom>
          <a:ln w="0">
            <a:noFill/>
          </a:ln>
        </p:spPr>
      </p:pic>
      <p:sp>
        <p:nvSpPr>
          <p:cNvPr id="237" name="Google Shape;311;p20"/>
          <p:cNvSpPr/>
          <p:nvPr/>
        </p:nvSpPr>
        <p:spPr>
          <a:xfrm>
            <a:off x="716760" y="309240"/>
            <a:ext cx="10515240" cy="13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Tecnologías y herramientas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8" name="Google Shape;312;p20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Definición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Google Shape;93;p2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Google Shape;94;p2"/>
          <p:cNvSpPr/>
          <p:nvPr/>
        </p:nvSpPr>
        <p:spPr>
          <a:xfrm>
            <a:off x="2004480" y="2875320"/>
            <a:ext cx="8400600" cy="21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“</a:t>
            </a: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 es el subcampo de las ciencias de la computación y una rama de la Inteligencia Artificial, cuyo objetivo es simular el </a:t>
            </a:r>
            <a:r>
              <a:rPr b="1" i="1" lang="es-ES" sz="2800" spc="-1" strike="noStrike">
                <a:solidFill>
                  <a:schemeClr val="lt1"/>
                </a:solidFill>
                <a:latin typeface="Calibri"/>
                <a:ea typeface="Calibri"/>
              </a:rPr>
              <a:t>aprendizaje automático</a:t>
            </a: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, gracias a modelos matemáticos, que nos sirven para </a:t>
            </a:r>
            <a:r>
              <a:rPr b="1" i="1" lang="es-ES" sz="2800" spc="-1" strike="noStrike">
                <a:solidFill>
                  <a:schemeClr val="lt1"/>
                </a:solidFill>
                <a:latin typeface="Calibri"/>
                <a:ea typeface="Calibri"/>
              </a:rPr>
              <a:t>detectar patrones en los datos y realizar predicciones</a:t>
            </a: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Organización de ML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Google Shape;318;p21"/>
          <p:cNvSpPr/>
          <p:nvPr/>
        </p:nvSpPr>
        <p:spPr>
          <a:xfrm>
            <a:off x="2554200" y="3162600"/>
            <a:ext cx="7217640" cy="13572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Google Shape;324;p21"/>
          <p:cNvSpPr/>
          <p:nvPr/>
        </p:nvSpPr>
        <p:spPr>
          <a:xfrm>
            <a:off x="2554200" y="3916800"/>
            <a:ext cx="2990520" cy="239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Google Shape;325;p21"/>
          <p:cNvSpPr/>
          <p:nvPr/>
        </p:nvSpPr>
        <p:spPr>
          <a:xfrm>
            <a:off x="2900160" y="3531240"/>
            <a:ext cx="2531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Calibri"/>
              </a:rPr>
              <a:t>Aprendizaje supervisado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3" name="Google Shape;326;p21"/>
          <p:cNvSpPr/>
          <p:nvPr/>
        </p:nvSpPr>
        <p:spPr>
          <a:xfrm>
            <a:off x="6302880" y="3890880"/>
            <a:ext cx="909360" cy="2707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327;p21"/>
          <p:cNvSpPr/>
          <p:nvPr/>
        </p:nvSpPr>
        <p:spPr>
          <a:xfrm>
            <a:off x="6149880" y="3411720"/>
            <a:ext cx="1239840" cy="60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Calibri"/>
              </a:rPr>
              <a:t>Aprendizaje no supervisado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Google Shape;328;p21"/>
          <p:cNvSpPr/>
          <p:nvPr/>
        </p:nvSpPr>
        <p:spPr>
          <a:xfrm>
            <a:off x="5592240" y="3891960"/>
            <a:ext cx="694800" cy="2984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Google Shape;329;p21"/>
          <p:cNvSpPr/>
          <p:nvPr/>
        </p:nvSpPr>
        <p:spPr>
          <a:xfrm>
            <a:off x="7252560" y="3897000"/>
            <a:ext cx="1571040" cy="2980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330;p21"/>
          <p:cNvSpPr/>
          <p:nvPr/>
        </p:nvSpPr>
        <p:spPr>
          <a:xfrm>
            <a:off x="8842320" y="3490920"/>
            <a:ext cx="9115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Calibri"/>
              </a:rPr>
              <a:t>NLP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8" name="Google Shape;331;p21"/>
          <p:cNvSpPr/>
          <p:nvPr/>
        </p:nvSpPr>
        <p:spPr>
          <a:xfrm>
            <a:off x="7416360" y="3499920"/>
            <a:ext cx="12103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Calibri"/>
              </a:rPr>
              <a:t>Deep Learning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9" name="Google Shape;332;p21"/>
          <p:cNvSpPr/>
          <p:nvPr/>
        </p:nvSpPr>
        <p:spPr>
          <a:xfrm>
            <a:off x="8869320" y="3896280"/>
            <a:ext cx="947880" cy="270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Google Shape;333;p21"/>
          <p:cNvSpPr/>
          <p:nvPr/>
        </p:nvSpPr>
        <p:spPr>
          <a:xfrm>
            <a:off x="5509800" y="3368520"/>
            <a:ext cx="835560" cy="60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Calibri"/>
              </a:rPr>
              <a:t>Time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Calibri"/>
              </a:rPr>
              <a:t>Series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1" name="Google Shape;325;p 1"/>
          <p:cNvSpPr/>
          <p:nvPr/>
        </p:nvSpPr>
        <p:spPr>
          <a:xfrm>
            <a:off x="4771440" y="2705400"/>
            <a:ext cx="2531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200" spc="-1" strike="noStrike">
                <a:solidFill>
                  <a:srgbClr val="ffffff"/>
                </a:solidFill>
                <a:latin typeface="Calibri"/>
                <a:ea typeface="Calibri"/>
              </a:rPr>
              <a:t>Nuestro Aprendizaje Supervisado</a:t>
            </a:r>
            <a:endParaRPr b="0" i="1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Ejemplo de banca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Google Shape;101;p3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92" name="Google Shape;102;p3"/>
          <p:cNvGraphicFramePr/>
          <p:nvPr/>
        </p:nvGraphicFramePr>
        <p:xfrm>
          <a:off x="587880" y="3212280"/>
          <a:ext cx="4455000" cy="1444320"/>
        </p:xfrm>
        <a:graphic>
          <a:graphicData uri="http://schemas.openxmlformats.org/drawingml/2006/table">
            <a:tbl>
              <a:tblPr/>
              <a:tblGrid>
                <a:gridCol w="1113480"/>
                <a:gridCol w="1113480"/>
                <a:gridCol w="1113480"/>
                <a:gridCol w="1114560"/>
              </a:tblGrid>
              <a:tr h="4330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Cliente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12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Dinero en cuenta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12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Ha tenido impagos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Buen pagador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288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50.000 €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288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B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150.000 €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8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1.000 €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288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500 €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12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103;p3"/>
          <p:cNvGraphicFramePr/>
          <p:nvPr/>
        </p:nvGraphicFramePr>
        <p:xfrm>
          <a:off x="5614560" y="2608560"/>
          <a:ext cx="5914800" cy="2405520"/>
        </p:xfrm>
        <a:graphic>
          <a:graphicData uri="http://schemas.openxmlformats.org/drawingml/2006/table">
            <a:tbl>
              <a:tblPr/>
              <a:tblGrid>
                <a:gridCol w="844920"/>
                <a:gridCol w="844920"/>
                <a:gridCol w="844920"/>
                <a:gridCol w="844920"/>
                <a:gridCol w="844920"/>
                <a:gridCol w="844920"/>
                <a:gridCol w="845280"/>
              </a:tblGrid>
              <a:tr h="3481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Cliente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Dinero en cuenta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Ha tenido impagos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Trabajo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Estado civil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-ES" sz="900" spc="-1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</a:rPr>
                        <a:t>Deudas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Buen pagador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50.000 €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Soltero/a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B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11.000 €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Casado/a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Hipoteca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24.000 €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Soltero/a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150.000 €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Pareja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Hipoteca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E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1.000 €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Pensionista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Pareja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Préstamo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F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33.000 €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Pensionista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Casado/a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Hipoteca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G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725 €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Pareja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H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500 €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Estudiante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Soltero/a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6.000 €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Casado/a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Préstamo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</a:tr>
              <a:tr h="2199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J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300.000 €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Soltero/a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900" spc="-1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</a:rPr>
                        <a:t>SI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Mi primer modelo de ML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10;p4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Google Shape;111;p4"/>
          <p:cNvSpPr/>
          <p:nvPr/>
        </p:nvSpPr>
        <p:spPr>
          <a:xfrm>
            <a:off x="463680" y="1891800"/>
            <a:ext cx="10764000" cy="73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Cada vez que viajas apuntas tus KMs y el combustible consumido, por lo que cuánto más distancia, más combustible consumo.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Si en 300 km consumo 40L, ¿Cuántos L consumo en 700km?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98" name="Google Shape;112;p4" descr=""/>
          <p:cNvPicPr/>
          <p:nvPr/>
        </p:nvPicPr>
        <p:blipFill>
          <a:blip r:embed="rId1"/>
          <a:stretch/>
        </p:blipFill>
        <p:spPr>
          <a:xfrm>
            <a:off x="1283400" y="3347280"/>
            <a:ext cx="3196800" cy="2200320"/>
          </a:xfrm>
          <a:prstGeom prst="rect">
            <a:avLst/>
          </a:prstGeom>
          <a:ln w="0">
            <a:noFill/>
          </a:ln>
        </p:spPr>
      </p:pic>
      <p:cxnSp>
        <p:nvCxnSpPr>
          <p:cNvPr id="99" name="Google Shape;113;p4"/>
          <p:cNvCxnSpPr/>
          <p:nvPr/>
        </p:nvCxnSpPr>
        <p:spPr>
          <a:xfrm flipV="1">
            <a:off x="1930680" y="3657960"/>
            <a:ext cx="2205000" cy="1410840"/>
          </a:xfrm>
          <a:prstGeom prst="straightConnector1">
            <a:avLst/>
          </a:prstGeom>
          <a:ln w="22225">
            <a:solidFill>
              <a:srgbClr val="ff0000"/>
            </a:solidFill>
            <a:miter/>
          </a:ln>
        </p:spPr>
      </p:cxnSp>
      <p:sp>
        <p:nvSpPr>
          <p:cNvPr id="100" name="Google Shape;114;p4"/>
          <p:cNvSpPr/>
          <p:nvPr/>
        </p:nvSpPr>
        <p:spPr>
          <a:xfrm>
            <a:off x="1866240" y="5689080"/>
            <a:ext cx="1569960" cy="2764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Google Shape;115;p4"/>
          <p:cNvSpPr/>
          <p:nvPr/>
        </p:nvSpPr>
        <p:spPr>
          <a:xfrm>
            <a:off x="963720" y="6058080"/>
            <a:ext cx="3607200" cy="2764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Google Shape;116;p4"/>
          <p:cNvSpPr/>
          <p:nvPr/>
        </p:nvSpPr>
        <p:spPr>
          <a:xfrm>
            <a:off x="6905880" y="3772800"/>
            <a:ext cx="1561680" cy="66744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Coche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3" name="Google Shape;117;p4"/>
          <p:cNvSpPr/>
          <p:nvPr/>
        </p:nvSpPr>
        <p:spPr>
          <a:xfrm>
            <a:off x="8988840" y="3772800"/>
            <a:ext cx="1561680" cy="66744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Numero de personas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4" name="Google Shape;118;p4"/>
          <p:cNvSpPr/>
          <p:nvPr/>
        </p:nvSpPr>
        <p:spPr>
          <a:xfrm>
            <a:off x="6905880" y="4757040"/>
            <a:ext cx="1561680" cy="66744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Equipaje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5" name="Google Shape;119;p4"/>
          <p:cNvSpPr/>
          <p:nvPr/>
        </p:nvSpPr>
        <p:spPr>
          <a:xfrm>
            <a:off x="8988840" y="4757040"/>
            <a:ext cx="1561680" cy="66744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Altura recorrida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6" name="Google Shape;120;p4"/>
          <p:cNvSpPr/>
          <p:nvPr/>
        </p:nvSpPr>
        <p:spPr>
          <a:xfrm>
            <a:off x="6570000" y="5941440"/>
            <a:ext cx="4658040" cy="27648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716760" y="1283040"/>
            <a:ext cx="5487480" cy="47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s-ES" sz="1800" spc="-1" strike="noStrike">
                <a:solidFill>
                  <a:srgbClr val="d8d8d8"/>
                </a:solidFill>
                <a:latin typeface="Calibri"/>
                <a:ea typeface="Calibri"/>
              </a:rPr>
              <a:t>Definición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oogle Shape;127;p34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Google Shape;128;p34"/>
          <p:cNvSpPr/>
          <p:nvPr/>
        </p:nvSpPr>
        <p:spPr>
          <a:xfrm>
            <a:off x="2004480" y="2885040"/>
            <a:ext cx="8400600" cy="21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“</a:t>
            </a: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Machine Learning es el subcampo de las ciencias de la computación y una rama de la Inteligencia Artificial, cuyo objetivo es simular el </a:t>
            </a:r>
            <a:r>
              <a:rPr b="1" i="1" lang="es-ES" sz="2800" spc="-1" strike="noStrike">
                <a:solidFill>
                  <a:schemeClr val="lt1"/>
                </a:solidFill>
                <a:latin typeface="Calibri"/>
                <a:ea typeface="Calibri"/>
              </a:rPr>
              <a:t>aprendizaje automático</a:t>
            </a: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, gracias a modelos matemáticos, que nos sirven para </a:t>
            </a:r>
            <a:r>
              <a:rPr b="1" i="1" lang="es-ES" sz="2800" spc="-1" strike="noStrike">
                <a:solidFill>
                  <a:schemeClr val="lt1"/>
                </a:solidFill>
                <a:latin typeface="Calibri"/>
                <a:ea typeface="Calibri"/>
              </a:rPr>
              <a:t>detectar patrones en los datos y realizar predicciones</a:t>
            </a:r>
            <a:r>
              <a:rPr b="0" i="1" lang="es-ES" sz="2400" spc="-1" strike="noStrike">
                <a:solidFill>
                  <a:schemeClr val="lt1"/>
                </a:solidFill>
                <a:latin typeface="Calibri"/>
                <a:ea typeface="Calibri"/>
              </a:rPr>
              <a:t>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963880" y="2103480"/>
            <a:ext cx="62636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¿Qué podemos resolver con Machine Learning?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38;p7"/>
          <p:cNvSpPr/>
          <p:nvPr/>
        </p:nvSpPr>
        <p:spPr>
          <a:xfrm>
            <a:off x="26640" y="55440"/>
            <a:ext cx="3995640" cy="3299760"/>
          </a:xfrm>
          <a:prstGeom prst="rect">
            <a:avLst/>
          </a:prstGeom>
          <a:blipFill rotWithShape="0">
            <a:blip r:embed="rId1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chemeClr val="lt1"/>
                </a:solidFill>
                <a:latin typeface="Calibri"/>
                <a:ea typeface="Calibri"/>
              </a:rPr>
              <a:t>Banca y Seguros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Detección de fraude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Anticipación al impago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chemeClr val="lt1"/>
                </a:solidFill>
                <a:latin typeface="Calibri"/>
                <a:ea typeface="Calibri"/>
              </a:rPr>
              <a:t>Productos personalizados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Google Shape;139;p7"/>
          <p:cNvSpPr/>
          <p:nvPr/>
        </p:nvSpPr>
        <p:spPr>
          <a:xfrm>
            <a:off x="4083840" y="55440"/>
            <a:ext cx="4012200" cy="3299760"/>
          </a:xfrm>
          <a:prstGeom prst="rect">
            <a:avLst/>
          </a:prstGeom>
          <a:blipFill rotWithShape="0">
            <a:blip r:embed="rId2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Marketing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Comportamiento del cliente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Análisis de sentimientos en campañas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Experiencia de cliente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4" name="Google Shape;140;p7"/>
          <p:cNvSpPr/>
          <p:nvPr/>
        </p:nvSpPr>
        <p:spPr>
          <a:xfrm>
            <a:off x="8140680" y="55440"/>
            <a:ext cx="4012200" cy="3299760"/>
          </a:xfrm>
          <a:prstGeom prst="rect">
            <a:avLst/>
          </a:prstGeom>
          <a:blipFill rotWithShape="0">
            <a:blip r:embed="rId3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Retail y logística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Comportamientos de compra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Anticipación de entregas y de demadas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Predicción de averías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5" name="Google Shape;141;p7"/>
          <p:cNvSpPr/>
          <p:nvPr/>
        </p:nvSpPr>
        <p:spPr>
          <a:xfrm>
            <a:off x="26640" y="3429000"/>
            <a:ext cx="4012200" cy="3299760"/>
          </a:xfrm>
          <a:prstGeom prst="rect">
            <a:avLst/>
          </a:prstGeom>
          <a:blipFill rotWithShape="0">
            <a:blip r:embed="rId4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Sector salud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Clasificadores de radiografías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Predicción de enfermedades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Anticipación a la saturación de hospitales/clínicas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6" name="Google Shape;142;p7"/>
          <p:cNvSpPr/>
          <p:nvPr/>
        </p:nvSpPr>
        <p:spPr>
          <a:xfrm>
            <a:off x="4083840" y="3429000"/>
            <a:ext cx="4012200" cy="3299760"/>
          </a:xfrm>
          <a:prstGeom prst="rect">
            <a:avLst/>
          </a:prstGeom>
          <a:blipFill rotWithShape="0">
            <a:blip r:embed="rId5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Redes Sociales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Recomendadores de productos en base a tu actividad en RRSS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Recomendador de media (Netflix, Spotify)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7" name="Google Shape;143;p7"/>
          <p:cNvSpPr/>
          <p:nvPr/>
        </p:nvSpPr>
        <p:spPr>
          <a:xfrm>
            <a:off x="8140680" y="3429000"/>
            <a:ext cx="4012200" cy="3299760"/>
          </a:xfrm>
          <a:prstGeom prst="rect">
            <a:avLst/>
          </a:prstGeom>
          <a:blipFill rotWithShape="0">
            <a:blip r:embed="rId6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ES" sz="1800" spc="-1" strike="noStrike">
                <a:solidFill>
                  <a:srgbClr val="ffffff"/>
                </a:solidFill>
                <a:latin typeface="Calibri"/>
                <a:ea typeface="Calibri"/>
              </a:rPr>
              <a:t>Mercados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1400" spc="-1" strike="noStrike">
                <a:solidFill>
                  <a:srgbClr val="ffffff"/>
                </a:solidFill>
                <a:latin typeface="Calibri"/>
                <a:ea typeface="Calibri"/>
              </a:rPr>
              <a:t>Tendencias/anomalías, comportamientos predictivos en mercado de valores, energético.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48;p8"/>
          <p:cNvSpPr/>
          <p:nvPr/>
        </p:nvSpPr>
        <p:spPr>
          <a:xfrm>
            <a:off x="320040" y="1272240"/>
            <a:ext cx="3263400" cy="8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Supervised Learning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900" spc="-1" strike="noStrike">
                <a:solidFill>
                  <a:schemeClr val="lt1"/>
                </a:solidFill>
                <a:latin typeface="Calibri"/>
                <a:ea typeface="Calibri"/>
              </a:rPr>
              <a:t>Algoritmos utilizados en predicción de datos etiquetados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9" name="Google Shape;149;p8"/>
          <p:cNvSpPr/>
          <p:nvPr/>
        </p:nvSpPr>
        <p:spPr>
          <a:xfrm>
            <a:off x="3807720" y="0"/>
            <a:ext cx="4473720" cy="6857640"/>
          </a:xfrm>
          <a:prstGeom prst="rect">
            <a:avLst/>
          </a:prstGeom>
          <a:solidFill>
            <a:srgbClr val="7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150;p8"/>
          <p:cNvSpPr/>
          <p:nvPr/>
        </p:nvSpPr>
        <p:spPr>
          <a:xfrm>
            <a:off x="8535600" y="1258200"/>
            <a:ext cx="326340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Reinforcement Learning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900" spc="-1" strike="noStrike">
                <a:solidFill>
                  <a:schemeClr val="lt1"/>
                </a:solidFill>
                <a:latin typeface="Calibri"/>
                <a:ea typeface="Calibri"/>
              </a:rPr>
              <a:t>Algoritmos que aprenden interactuando con su entorno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121" name="Google Shape;151;p8" descr=""/>
          <p:cNvPicPr/>
          <p:nvPr/>
        </p:nvPicPr>
        <p:blipFill>
          <a:blip r:embed="rId1"/>
          <a:stretch/>
        </p:blipFill>
        <p:spPr>
          <a:xfrm>
            <a:off x="624960" y="24328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152;p8" descr=""/>
          <p:cNvPicPr/>
          <p:nvPr/>
        </p:nvPicPr>
        <p:blipFill>
          <a:blip r:embed="rId2"/>
          <a:stretch/>
        </p:blipFill>
        <p:spPr>
          <a:xfrm>
            <a:off x="851760" y="24782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53;p8" descr=""/>
          <p:cNvPicPr/>
          <p:nvPr/>
        </p:nvPicPr>
        <p:blipFill>
          <a:blip r:embed="rId3"/>
          <a:stretch/>
        </p:blipFill>
        <p:spPr>
          <a:xfrm>
            <a:off x="1113480" y="24328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54;p8" descr=""/>
          <p:cNvPicPr/>
          <p:nvPr/>
        </p:nvPicPr>
        <p:blipFill>
          <a:blip r:embed="rId4"/>
          <a:stretch/>
        </p:blipFill>
        <p:spPr>
          <a:xfrm>
            <a:off x="584640" y="35384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55;p8" descr=""/>
          <p:cNvPicPr/>
          <p:nvPr/>
        </p:nvPicPr>
        <p:blipFill>
          <a:blip r:embed="rId5"/>
          <a:stretch/>
        </p:blipFill>
        <p:spPr>
          <a:xfrm>
            <a:off x="997200" y="37954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56;p8" descr=""/>
          <p:cNvPicPr/>
          <p:nvPr/>
        </p:nvPicPr>
        <p:blipFill>
          <a:blip r:embed="rId6"/>
          <a:stretch/>
        </p:blipFill>
        <p:spPr>
          <a:xfrm>
            <a:off x="789840" y="3510000"/>
            <a:ext cx="371520" cy="37152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57;p8"/>
          <p:cNvSpPr/>
          <p:nvPr/>
        </p:nvSpPr>
        <p:spPr>
          <a:xfrm>
            <a:off x="584640" y="2216520"/>
            <a:ext cx="1016640" cy="25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Buen pagador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8" name="Google Shape;158;p8"/>
          <p:cNvSpPr/>
          <p:nvPr/>
        </p:nvSpPr>
        <p:spPr>
          <a:xfrm>
            <a:off x="624960" y="3263400"/>
            <a:ext cx="1016640" cy="25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Mal pagador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29" name="Google Shape;159;p8" descr=""/>
          <p:cNvPicPr/>
          <p:nvPr/>
        </p:nvPicPr>
        <p:blipFill>
          <a:blip r:embed="rId7"/>
          <a:stretch/>
        </p:blipFill>
        <p:spPr>
          <a:xfrm>
            <a:off x="2601000" y="32054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60;p8" descr=""/>
          <p:cNvPicPr/>
          <p:nvPr/>
        </p:nvPicPr>
        <p:blipFill>
          <a:blip r:embed="rId8"/>
          <a:stretch/>
        </p:blipFill>
        <p:spPr>
          <a:xfrm>
            <a:off x="2924640" y="25570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61;p8" descr=""/>
          <p:cNvPicPr/>
          <p:nvPr/>
        </p:nvPicPr>
        <p:blipFill>
          <a:blip r:embed="rId9"/>
          <a:stretch/>
        </p:blipFill>
        <p:spPr>
          <a:xfrm>
            <a:off x="722880" y="266220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62;p8" descr=""/>
          <p:cNvPicPr/>
          <p:nvPr/>
        </p:nvPicPr>
        <p:blipFill>
          <a:blip r:embed="rId10"/>
          <a:stretch/>
        </p:blipFill>
        <p:spPr>
          <a:xfrm>
            <a:off x="1060200" y="26521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63;p8" descr=""/>
          <p:cNvPicPr/>
          <p:nvPr/>
        </p:nvPicPr>
        <p:blipFill>
          <a:blip r:embed="rId11"/>
          <a:stretch/>
        </p:blipFill>
        <p:spPr>
          <a:xfrm>
            <a:off x="1075680" y="352440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164;p8" descr=""/>
          <p:cNvPicPr/>
          <p:nvPr/>
        </p:nvPicPr>
        <p:blipFill>
          <a:blip r:embed="rId12"/>
          <a:stretch/>
        </p:blipFill>
        <p:spPr>
          <a:xfrm>
            <a:off x="761760" y="38192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165;p8" descr=""/>
          <p:cNvPicPr/>
          <p:nvPr/>
        </p:nvPicPr>
        <p:blipFill>
          <a:blip r:embed="rId13"/>
          <a:stretch/>
        </p:blipFill>
        <p:spPr>
          <a:xfrm>
            <a:off x="2972880" y="314280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166;p8" descr=""/>
          <p:cNvPicPr/>
          <p:nvPr/>
        </p:nvPicPr>
        <p:blipFill>
          <a:blip r:embed="rId14"/>
          <a:stretch/>
        </p:blipFill>
        <p:spPr>
          <a:xfrm>
            <a:off x="2534040" y="2601720"/>
            <a:ext cx="371520" cy="371520"/>
          </a:xfrm>
          <a:prstGeom prst="rect">
            <a:avLst/>
          </a:prstGeom>
          <a:ln w="0">
            <a:noFill/>
          </a:ln>
        </p:spPr>
      </p:pic>
      <p:sp>
        <p:nvSpPr>
          <p:cNvPr id="137" name="Google Shape;167;p8"/>
          <p:cNvSpPr/>
          <p:nvPr/>
        </p:nvSpPr>
        <p:spPr>
          <a:xfrm>
            <a:off x="2471760" y="2936520"/>
            <a:ext cx="959040" cy="25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Nuevos casos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38" name="Google Shape;168;p8" descr=""/>
          <p:cNvPicPr/>
          <p:nvPr/>
        </p:nvPicPr>
        <p:blipFill>
          <a:blip r:embed="rId15"/>
          <a:stretch/>
        </p:blipFill>
        <p:spPr>
          <a:xfrm>
            <a:off x="6585480" y="25484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169;p8" descr=""/>
          <p:cNvPicPr/>
          <p:nvPr/>
        </p:nvPicPr>
        <p:blipFill>
          <a:blip r:embed="rId16"/>
          <a:stretch/>
        </p:blipFill>
        <p:spPr>
          <a:xfrm>
            <a:off x="4998960" y="26953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170;p8" descr=""/>
          <p:cNvPicPr/>
          <p:nvPr/>
        </p:nvPicPr>
        <p:blipFill>
          <a:blip r:embed="rId17"/>
          <a:stretch/>
        </p:blipFill>
        <p:spPr>
          <a:xfrm>
            <a:off x="4771080" y="27640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171;p8" descr=""/>
          <p:cNvPicPr/>
          <p:nvPr/>
        </p:nvPicPr>
        <p:blipFill>
          <a:blip r:embed="rId18"/>
          <a:stretch/>
        </p:blipFill>
        <p:spPr>
          <a:xfrm>
            <a:off x="6771600" y="27133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2" name="Google Shape;172;p8" descr=""/>
          <p:cNvPicPr/>
          <p:nvPr/>
        </p:nvPicPr>
        <p:blipFill>
          <a:blip r:embed="rId19"/>
          <a:stretch/>
        </p:blipFill>
        <p:spPr>
          <a:xfrm>
            <a:off x="6899400" y="25606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3" name="Google Shape;173;p8" descr=""/>
          <p:cNvPicPr/>
          <p:nvPr/>
        </p:nvPicPr>
        <p:blipFill>
          <a:blip r:embed="rId20"/>
          <a:stretch/>
        </p:blipFill>
        <p:spPr>
          <a:xfrm>
            <a:off x="4822560" y="39409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4" name="Google Shape;174;p8" descr=""/>
          <p:cNvPicPr/>
          <p:nvPr/>
        </p:nvPicPr>
        <p:blipFill>
          <a:blip r:embed="rId21"/>
          <a:stretch/>
        </p:blipFill>
        <p:spPr>
          <a:xfrm>
            <a:off x="4943520" y="37069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175;p8" descr=""/>
          <p:cNvPicPr/>
          <p:nvPr/>
        </p:nvPicPr>
        <p:blipFill>
          <a:blip r:embed="rId22"/>
          <a:stretch/>
        </p:blipFill>
        <p:spPr>
          <a:xfrm>
            <a:off x="4636440" y="372636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6" name="Google Shape;176;p8" descr=""/>
          <p:cNvPicPr/>
          <p:nvPr/>
        </p:nvPicPr>
        <p:blipFill>
          <a:blip r:embed="rId23"/>
          <a:stretch/>
        </p:blipFill>
        <p:spPr>
          <a:xfrm>
            <a:off x="4943520" y="298548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7" name="Google Shape;177;p8" descr=""/>
          <p:cNvPicPr/>
          <p:nvPr/>
        </p:nvPicPr>
        <p:blipFill>
          <a:blip r:embed="rId24"/>
          <a:stretch/>
        </p:blipFill>
        <p:spPr>
          <a:xfrm>
            <a:off x="6692040" y="372852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178;p8" descr=""/>
          <p:cNvPicPr/>
          <p:nvPr/>
        </p:nvPicPr>
        <p:blipFill>
          <a:blip r:embed="rId25"/>
          <a:stretch/>
        </p:blipFill>
        <p:spPr>
          <a:xfrm>
            <a:off x="6968160" y="3673440"/>
            <a:ext cx="371520" cy="37152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179;p8" descr=""/>
          <p:cNvPicPr/>
          <p:nvPr/>
        </p:nvPicPr>
        <p:blipFill>
          <a:blip r:embed="rId26"/>
          <a:stretch/>
        </p:blipFill>
        <p:spPr>
          <a:xfrm>
            <a:off x="6877800" y="3925440"/>
            <a:ext cx="371520" cy="371520"/>
          </a:xfrm>
          <a:prstGeom prst="rect">
            <a:avLst/>
          </a:prstGeom>
          <a:ln w="0">
            <a:noFill/>
          </a:ln>
        </p:spPr>
      </p:pic>
      <p:sp>
        <p:nvSpPr>
          <p:cNvPr id="150" name="Google Shape;180;p8"/>
          <p:cNvSpPr/>
          <p:nvPr/>
        </p:nvSpPr>
        <p:spPr>
          <a:xfrm>
            <a:off x="4603680" y="2286720"/>
            <a:ext cx="875160" cy="25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Trabajador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1" name="Google Shape;181;p8"/>
          <p:cNvSpPr/>
          <p:nvPr/>
        </p:nvSpPr>
        <p:spPr>
          <a:xfrm>
            <a:off x="6377040" y="2305800"/>
            <a:ext cx="1044720" cy="25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Autónomo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2" name="Google Shape;182;p8"/>
          <p:cNvSpPr/>
          <p:nvPr/>
        </p:nvSpPr>
        <p:spPr>
          <a:xfrm>
            <a:off x="6449760" y="3475080"/>
            <a:ext cx="1044720" cy="25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Pensionistas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3" name="Google Shape;183;p8"/>
          <p:cNvSpPr/>
          <p:nvPr/>
        </p:nvSpPr>
        <p:spPr>
          <a:xfrm>
            <a:off x="4434480" y="3416760"/>
            <a:ext cx="1044720" cy="25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>
                <a:solidFill>
                  <a:schemeClr val="lt1"/>
                </a:solidFill>
                <a:latin typeface="Calibri"/>
                <a:ea typeface="Calibri"/>
              </a:rPr>
              <a:t>Desempleados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4" name="Google Shape;184;p8"/>
          <p:cNvSpPr/>
          <p:nvPr/>
        </p:nvSpPr>
        <p:spPr>
          <a:xfrm>
            <a:off x="4427640" y="1223280"/>
            <a:ext cx="3263400" cy="8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2000" spc="-1" strike="noStrike">
                <a:solidFill>
                  <a:schemeClr val="lt1"/>
                </a:solidFill>
                <a:latin typeface="Calibri"/>
                <a:ea typeface="Calibri"/>
              </a:rPr>
              <a:t>Unsupervised Learning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s-ES" sz="900" spc="-1" strike="noStrike">
                <a:solidFill>
                  <a:schemeClr val="lt1"/>
                </a:solidFill>
                <a:latin typeface="Calibri"/>
                <a:ea typeface="Calibri"/>
              </a:rPr>
              <a:t>Datos no etiquetados, detectan patrones o anomalías.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294280" y="114120"/>
            <a:ext cx="7492680" cy="783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200" spc="-1" strike="noStrike">
                <a:solidFill>
                  <a:schemeClr val="lt1"/>
                </a:solidFill>
                <a:latin typeface="Calibri"/>
                <a:ea typeface="Calibri"/>
              </a:rPr>
              <a:t>Tipos de algoritmos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6" name="Google Shape;186;p8"/>
          <p:cNvCxnSpPr/>
          <p:nvPr/>
        </p:nvCxnSpPr>
        <p:spPr>
          <a:xfrm>
            <a:off x="1951560" y="2432880"/>
            <a:ext cx="360" cy="1508040"/>
          </a:xfrm>
          <a:prstGeom prst="straightConnector1">
            <a:avLst/>
          </a:prstGeom>
          <a:ln w="9525">
            <a:solidFill>
              <a:srgbClr val="4472c4"/>
            </a:solidFill>
            <a:miter/>
          </a:ln>
        </p:spPr>
      </p:cxnSp>
      <p:sp>
        <p:nvSpPr>
          <p:cNvPr id="157" name="Google Shape;187;p8"/>
          <p:cNvSpPr/>
          <p:nvPr/>
        </p:nvSpPr>
        <p:spPr>
          <a:xfrm>
            <a:off x="5370840" y="5057640"/>
            <a:ext cx="146808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Tipos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Google Shape;188;p8"/>
          <p:cNvSpPr/>
          <p:nvPr/>
        </p:nvSpPr>
        <p:spPr>
          <a:xfrm>
            <a:off x="3954600" y="5761800"/>
            <a:ext cx="196812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Clustering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Segmentación de clientes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Biología: Clasificación de plantas o animales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Google Shape;189;p8"/>
          <p:cNvSpPr/>
          <p:nvPr/>
        </p:nvSpPr>
        <p:spPr>
          <a:xfrm>
            <a:off x="6123960" y="5661360"/>
            <a:ext cx="206172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Detección de anomalías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Identificación de fraudes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0" name="Google Shape;190;p8"/>
          <p:cNvSpPr/>
          <p:nvPr/>
        </p:nvSpPr>
        <p:spPr>
          <a:xfrm>
            <a:off x="797040" y="5111640"/>
            <a:ext cx="220140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600" spc="-1" strike="noStrike">
                <a:solidFill>
                  <a:schemeClr val="lt1"/>
                </a:solidFill>
                <a:latin typeface="Calibri"/>
                <a:ea typeface="Calibri"/>
              </a:rPr>
              <a:t>Tipos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Google Shape;191;p8"/>
          <p:cNvSpPr/>
          <p:nvPr/>
        </p:nvSpPr>
        <p:spPr>
          <a:xfrm>
            <a:off x="285120" y="5590080"/>
            <a:ext cx="145188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Regresión -&gt; Número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Proyección de ventas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Estimación de parámetros para evitar averías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2" name="Google Shape;192;p8"/>
          <p:cNvSpPr/>
          <p:nvPr/>
        </p:nvSpPr>
        <p:spPr>
          <a:xfrm>
            <a:off x="1847880" y="5483880"/>
            <a:ext cx="2061720" cy="9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Clasificación -&gt; Clase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De imágenes para medicina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De texto para RRSS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Default en bancos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63" name="Google Shape;193;p8" descr="Deep Reinforcement Learning and Its Applications - Inteliment Technologies"/>
          <p:cNvPicPr/>
          <p:nvPr/>
        </p:nvPicPr>
        <p:blipFill>
          <a:blip r:embed="rId27"/>
          <a:stretch/>
        </p:blipFill>
        <p:spPr>
          <a:xfrm>
            <a:off x="8822520" y="2509200"/>
            <a:ext cx="3006360" cy="169524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194;p8"/>
          <p:cNvSpPr/>
          <p:nvPr/>
        </p:nvSpPr>
        <p:spPr>
          <a:xfrm>
            <a:off x="4956840" y="6318720"/>
            <a:ext cx="206172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100" spc="-1" strike="noStrike" u="sng">
                <a:solidFill>
                  <a:schemeClr val="lt1"/>
                </a:solidFill>
                <a:uFillTx/>
                <a:latin typeface="Calibri"/>
                <a:ea typeface="Calibri"/>
              </a:rPr>
              <a:t>Reducción dimensionalidad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Técnicas previas a un algoritmo supervisado, para reducir features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5" name="Google Shape;195;p8"/>
          <p:cNvSpPr/>
          <p:nvPr/>
        </p:nvSpPr>
        <p:spPr>
          <a:xfrm>
            <a:off x="9369000" y="5483520"/>
            <a:ext cx="206172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chemeClr val="lt1"/>
                </a:solidFill>
                <a:latin typeface="Calibri"/>
                <a:ea typeface="Calibri"/>
              </a:rPr>
              <a:t>Recomendador de noticias, conducción autónoma, Natural Language Processing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16760" y="309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pc="-1" strike="noStrike">
                <a:solidFill>
                  <a:schemeClr val="lt1"/>
                </a:solidFill>
                <a:latin typeface="Calibri"/>
                <a:ea typeface="Calibri"/>
              </a:rPr>
              <a:t>Tipos de algoritmos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Google Shape;201;p9"/>
          <p:cNvSpPr/>
          <p:nvPr/>
        </p:nvSpPr>
        <p:spPr>
          <a:xfrm>
            <a:off x="497520" y="763200"/>
            <a:ext cx="89640" cy="654120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Google Shape;202;p9" descr="Types of Machine Learning Algorithms | 7wData"/>
          <p:cNvPicPr/>
          <p:nvPr/>
        </p:nvPicPr>
        <p:blipFill>
          <a:blip r:embed="rId1"/>
          <a:stretch/>
        </p:blipFill>
        <p:spPr>
          <a:xfrm>
            <a:off x="2664000" y="1634760"/>
            <a:ext cx="6621480" cy="4734000"/>
          </a:xfrm>
          <a:prstGeom prst="rect">
            <a:avLst/>
          </a:prstGeom>
          <a:ln w="0">
            <a:noFill/>
          </a:ln>
        </p:spPr>
      </p:pic>
      <p:sp>
        <p:nvSpPr>
          <p:cNvPr id="169" name="Google Shape;203;p9"/>
          <p:cNvSpPr/>
          <p:nvPr/>
        </p:nvSpPr>
        <p:spPr>
          <a:xfrm rot="3598800">
            <a:off x="5835240" y="1468800"/>
            <a:ext cx="3943800" cy="2637000"/>
          </a:xfrm>
          <a:prstGeom prst="flowChartTerminator">
            <a:avLst/>
          </a:prstGeom>
          <a:noFill/>
          <a:ln w="57150">
            <a:solidFill>
              <a:srgbClr val="ffff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204;p9"/>
          <p:cNvSpPr/>
          <p:nvPr/>
        </p:nvSpPr>
        <p:spPr>
          <a:xfrm>
            <a:off x="8886240" y="1524960"/>
            <a:ext cx="1207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00"/>
                </a:solidFill>
                <a:latin typeface="Calibri"/>
                <a:ea typeface="Calibri"/>
              </a:rPr>
              <a:t>80%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LibreOffice/7.4.1.2$Windows_X86_64 LibreOffice_project/3c58a8f3a960df8bc8fd77b461821e42c061c5f0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2020-10-12T14:09:12Z</dcterms:created>
  <dc:creator>Daniel Ortiz</dc:creator>
  <dc:description/>
  <dc:language>en-US</dc:language>
  <cp:lastModifiedBy/>
  <dcterms:modified xsi:type="dcterms:W3CDTF">2023-01-10T20:54:15Z</dcterms:modified>
  <cp:revision>1</cp:revision>
  <dc:subject/>
  <dc:title/>
</cp:coreProperties>
</file>